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76" r:id="rId2"/>
    <p:sldId id="675" r:id="rId3"/>
    <p:sldId id="677" r:id="rId4"/>
    <p:sldId id="678" r:id="rId5"/>
    <p:sldId id="681" r:id="rId6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79C4E-E5C9-4086-8AFE-B1D9B1191A98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4D06-78CF-42D6-9B48-5E82A969889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4001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6189F15-92E9-4B1B-B4AF-7D13922A2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EE41F6C-4795-41A4-AFBD-E545A0EA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PK" altLang="en-PK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A0795CF-8AA2-47C0-A5A4-CD8D8F2FD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 MT Extra Bol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 MT Extra Bol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 MT Extra Bol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 MT Extra Bol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 MT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 MT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 MT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 MT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 MT Extra Bold" pitchFamily="18" charset="0"/>
              </a:defRPr>
            </a:lvl9pPr>
          </a:lstStyle>
          <a:p>
            <a:pPr eaLnBrk="1" hangingPunct="1"/>
            <a:fld id="{B12C9A70-D7BF-4B02-915E-D6D2D51086DC}" type="slidenum">
              <a:rPr lang="en-US" altLang="en-PK" b="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PK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0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0D58-4DB9-48BF-818D-D6CB615A1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03A6F-9460-4773-BD33-9ADE0663F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EDD2-93B8-4A90-BAB7-1C2B4D0B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C9479-33C6-40FA-BF2F-59E099E4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C98A-74C8-4C4B-87FE-640A8A8C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9866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055C-5227-44AC-82BE-33A90ACA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51DCE-FBBD-4A4A-8E7C-930DDAB47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6E20-EF2C-4D1F-A5DE-F8B49055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4E1D3-52C2-4666-9748-6831FE5B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5E0B-140E-4900-8BD7-D2617C2B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83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D6BD9-BA43-49F9-9651-F9D0E531E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BAA77-7F66-4688-BC85-4B219B02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D6EFE-30A3-4067-853B-3D600CBA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53272-9B01-46F9-824C-BCDDC904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A483-33CD-4B49-A3B9-3499F517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3045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C29C-088B-4403-94F2-C6EC77769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A419-7A58-45A6-A9D7-21B0F9DC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58E6-CCE6-4018-B090-21AB20CB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1C337-53E3-4DCF-90DA-52FCC078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522DB-58E8-4B88-8596-EBDF79BF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79A1-D9BC-49E1-BCED-9405B26D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4095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5896-150B-4A99-97A5-F2FD7BD3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EE5F-41BD-43D1-A24D-FC7A72D1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E8AA-264A-4EF9-9D21-E899EA7B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2819-1563-4AFF-9604-EDC363EA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DE0E-205A-4A11-B46F-BD9098BE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7851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36C-C2C5-424A-ABF0-0034F8F0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45109-0B56-4BB5-9335-DA2EB664D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2E08D-F788-41A4-B6DA-8A2141296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B762B-A229-456B-A3E4-5E4E1301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B55E9-E3DD-470B-AA2E-6ABDF117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0BD0C-509B-4F9D-890D-D32C8F07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6563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E6BA-FBCF-4283-8D0D-2E3FCE3E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4BFC6-C9F3-43A8-8754-1474B0D0B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BC06A-2ABC-49F4-97EA-F14125885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B4DD2-D6DF-485B-B30E-6A35098DE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166CB-5ECD-4317-98ED-4835787B6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DD719-11D0-4C45-AC75-4CDCBAD7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8B688-1500-44D3-99B2-13979E03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B145E-1036-4010-AC5B-DAC2221D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8168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D3C8-94E1-4C79-A141-BED496DD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D43A0-27C4-4376-84A0-C15E8292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01C41-FEF0-476D-B0CA-945D9789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7E0FC-4722-4F8A-8141-0704A4A8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5243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0709B-78A1-479E-A3EE-E288DD6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8F4D3-E615-480C-9D59-53E58A89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CE55-2084-435C-9A74-DD3552CA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2405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83C5-45E9-4234-BFB9-83A87D35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91D3-321E-4123-9D2E-457370B8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29471-D224-48DF-8B52-D08CBEB6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6771D-A86C-4449-921A-266009EF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8648D-B640-401D-BB04-A8CC7262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D94C1-C4BE-4376-9880-E560A0B6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0122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F40D-0748-43F8-8018-7CB88D1F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7CF44-C758-4B80-AACD-C7016BCFA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D8D09-1685-4573-9425-180E8C53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1A76E-4510-4A00-B6EB-F17DB0D7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C196F-3ADC-42A8-9DB1-F6B4558E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4C67D-BD3F-43EC-8C93-2AD9D9B7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1800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A9102-93E2-47B6-A02A-2B26242F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B18D3-8577-41D5-A140-CAE19FC67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85C1-9430-427F-8507-8D20018D6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735C-CA84-4A67-972F-51E03BA80450}" type="datetimeFigureOut">
              <a:rPr lang="en-PK" smtClean="0"/>
              <a:t>06/12/2019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DB44-B0BC-4729-A803-CF4E747DA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C569-CE4F-436B-ABFE-60783652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7B87-C2C6-4B87-B389-D9C8CF237E4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838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5782128" y="-304800"/>
            <a:ext cx="5234214" cy="218521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Non </a:t>
            </a:r>
            <a:r>
              <a:rPr lang="en-US" sz="5400" b="1" i="1" dirty="0">
                <a:solidFill>
                  <a:srgbClr val="002060"/>
                </a:solidFill>
                <a:latin typeface="Algerian" panose="04020705040A02060702" pitchFamily="82" charset="0"/>
              </a:rPr>
              <a:t>Bt</a:t>
            </a:r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.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CYTO-124</a:t>
            </a:r>
            <a:endParaRPr lang="en-US" sz="54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419" name="Picture 3" descr="cyto 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532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25" y="41148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9" name="Group 83">
            <a:extLst>
              <a:ext uri="{FF2B5EF4-FFF2-40B4-BE49-F238E27FC236}">
                <a16:creationId xmlns:a16="http://schemas.microsoft.com/office/drawing/2014/main" id="{3622E5AA-058A-4927-A0A8-556121377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06460"/>
              </p:ext>
            </p:extLst>
          </p:nvPr>
        </p:nvGraphicFramePr>
        <p:xfrm>
          <a:off x="5346700" y="4632365"/>
          <a:ext cx="6819901" cy="2225635"/>
        </p:xfrm>
        <a:graphic>
          <a:graphicData uri="http://schemas.openxmlformats.org/drawingml/2006/table">
            <a:tbl>
              <a:tblPr/>
              <a:tblGrid>
                <a:gridCol w="1602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35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 ha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GOT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Staple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Length (mm)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Micronaire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(µg/inch)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Maturity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3000-3500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42.8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30.3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4.3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92.4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E73CB4-8CA5-4522-B6DF-156033899659}"/>
              </a:ext>
            </a:extLst>
          </p:cNvPr>
          <p:cNvSpPr txBox="1"/>
          <p:nvPr/>
        </p:nvSpPr>
        <p:spPr>
          <a:xfrm>
            <a:off x="5753101" y="2357568"/>
            <a:ext cx="532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Highly </a:t>
            </a:r>
            <a:r>
              <a:rPr lang="en-US" sz="3200" b="1" dirty="0" err="1"/>
              <a:t>CLCuV</a:t>
            </a:r>
            <a:r>
              <a:rPr lang="en-US" sz="3200" b="1" dirty="0"/>
              <a:t> Tolerant Interspecific</a:t>
            </a:r>
          </a:p>
          <a:p>
            <a:pPr algn="ctr"/>
            <a:r>
              <a:rPr lang="en-US" sz="3200" b="1" dirty="0"/>
              <a:t>Variety </a:t>
            </a:r>
            <a:endParaRPr lang="en-PK" sz="3200" b="1" dirty="0"/>
          </a:p>
        </p:txBody>
      </p:sp>
    </p:spTree>
    <p:extLst>
      <p:ext uri="{BB962C8B-B14F-4D97-AF65-F5344CB8AC3E}">
        <p14:creationId xmlns:p14="http://schemas.microsoft.com/office/powerpoint/2010/main" val="1556607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183082" y="76200"/>
            <a:ext cx="48767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66FF33"/>
              </a:solidFill>
              <a:latin typeface="Arial" charset="0"/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Non </a:t>
            </a:r>
            <a:r>
              <a:rPr lang="en-US" sz="5400" b="1" i="1" dirty="0">
                <a:solidFill>
                  <a:srgbClr val="002060"/>
                </a:solidFill>
                <a:latin typeface="Algerian" panose="04020705040A02060702" pitchFamily="82" charset="0"/>
              </a:rPr>
              <a:t>Bt</a:t>
            </a:r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.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CIM - 608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443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168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83">
            <a:extLst>
              <a:ext uri="{FF2B5EF4-FFF2-40B4-BE49-F238E27FC236}">
                <a16:creationId xmlns:a16="http://schemas.microsoft.com/office/drawing/2014/main" id="{B946CF13-EBE4-40C9-8039-A5C241C4D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525904"/>
              </p:ext>
            </p:extLst>
          </p:nvPr>
        </p:nvGraphicFramePr>
        <p:xfrm>
          <a:off x="5168350" y="4644571"/>
          <a:ext cx="6944136" cy="2206169"/>
        </p:xfrm>
        <a:graphic>
          <a:graphicData uri="http://schemas.openxmlformats.org/drawingml/2006/table">
            <a:tbl>
              <a:tblPr/>
              <a:tblGrid>
                <a:gridCol w="163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2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14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 ha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GOT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Staple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Length (mm)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Micronaire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(µg/inch)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Maturity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3000-3500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40.3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30.0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4.7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95.4</a:t>
                      </a:r>
                      <a:endParaRPr lang="en-PK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848D91-C09E-4993-A872-574875D2F025}"/>
              </a:ext>
            </a:extLst>
          </p:cNvPr>
          <p:cNvSpPr txBox="1"/>
          <p:nvPr/>
        </p:nvSpPr>
        <p:spPr>
          <a:xfrm>
            <a:off x="6096001" y="2546252"/>
            <a:ext cx="5168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1</a:t>
            </a:r>
            <a:r>
              <a:rPr lang="en-US" sz="3200" b="1" baseline="30000" dirty="0"/>
              <a:t>st</a:t>
            </a:r>
            <a:r>
              <a:rPr lang="en-US" sz="3200" b="1" dirty="0"/>
              <a:t> Interspecific</a:t>
            </a:r>
          </a:p>
          <a:p>
            <a:pPr algn="ctr"/>
            <a:r>
              <a:rPr lang="en-US" sz="3200" b="1" dirty="0"/>
              <a:t>Variety </a:t>
            </a:r>
            <a:endParaRPr lang="en-PK" sz="3200" b="1" dirty="0"/>
          </a:p>
        </p:txBody>
      </p:sp>
    </p:spTree>
    <p:extLst>
      <p:ext uri="{BB962C8B-B14F-4D97-AF65-F5344CB8AC3E}">
        <p14:creationId xmlns:p14="http://schemas.microsoft.com/office/powerpoint/2010/main" val="251352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_0046"/>
          <p:cNvPicPr>
            <a:picLocks noChangeAspect="1" noChangeArrowheads="1"/>
          </p:cNvPicPr>
          <p:nvPr/>
        </p:nvPicPr>
        <p:blipFill>
          <a:blip r:embed="rId2" cstate="print"/>
          <a:srcRect l="35030" t="25000" r="20918" b="7500"/>
          <a:stretch>
            <a:fillRect/>
          </a:stretch>
        </p:blipFill>
        <p:spPr bwMode="auto">
          <a:xfrm>
            <a:off x="92766" y="130656"/>
            <a:ext cx="4571999" cy="672734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916557" y="159026"/>
            <a:ext cx="7142921" cy="1200329"/>
          </a:xfrm>
          <a:prstGeom prst="rect">
            <a:avLst/>
          </a:prstGeom>
          <a:noFill/>
          <a:ln w="57150">
            <a:solidFill>
              <a:schemeClr val="bg2"/>
            </a:solidFill>
            <a:prstDash val="lgDashDot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 MT Extra Bold" pitchFamily="18" charset="0"/>
              </a:rPr>
              <a:t> </a:t>
            </a:r>
            <a:r>
              <a:rPr lang="en-US" sz="5400" b="1" i="1" dirty="0">
                <a:solidFill>
                  <a:srgbClr val="002060"/>
                </a:solidFill>
                <a:latin typeface="Algerian" panose="04020705040A02060702" pitchFamily="82" charset="0"/>
              </a:rPr>
              <a:t>Bt. </a:t>
            </a:r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CYTO - 177</a:t>
            </a:r>
            <a:endParaRPr lang="en-US" sz="54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02060"/>
              </a:solidFill>
              <a:latin typeface="Times New Roman MT Extra Bold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5B04C7-5175-439B-9F6A-E7FD55B37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8746"/>
              </p:ext>
            </p:extLst>
          </p:nvPr>
        </p:nvGraphicFramePr>
        <p:xfrm>
          <a:off x="4757531" y="4002157"/>
          <a:ext cx="7394714" cy="2789583"/>
        </p:xfrm>
        <a:graphic>
          <a:graphicData uri="http://schemas.openxmlformats.org/drawingml/2006/table">
            <a:tbl>
              <a:tblPr/>
              <a:tblGrid>
                <a:gridCol w="118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881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 ha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GOT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Staple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Length (mm)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Micronaire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(µg/inch)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U.I (%)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4175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40.0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28.99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4.3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83.7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0520A98-812A-4618-BCF3-58DD6A0D8DE9}"/>
              </a:ext>
            </a:extLst>
          </p:cNvPr>
          <p:cNvSpPr/>
          <p:nvPr/>
        </p:nvSpPr>
        <p:spPr>
          <a:xfrm>
            <a:off x="5287617" y="1893911"/>
            <a:ext cx="6506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 MT Extra Bold" pitchFamily="18" charset="0"/>
              </a:rPr>
              <a:t>High yielding, drought &amp; heat tolerant Variety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 MT Extra Bol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303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943061" y="104154"/>
            <a:ext cx="7129669" cy="1200329"/>
          </a:xfrm>
          <a:prstGeom prst="rect">
            <a:avLst/>
          </a:prstGeom>
          <a:noFill/>
          <a:ln w="57150">
            <a:solidFill>
              <a:schemeClr val="bg2"/>
            </a:solidFill>
            <a:prstDash val="lgDashDot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 MT Extra Bold" pitchFamily="18" charset="0"/>
              </a:rPr>
              <a:t> </a:t>
            </a:r>
            <a:r>
              <a:rPr lang="en-US" sz="5400" b="1" i="1" dirty="0">
                <a:solidFill>
                  <a:srgbClr val="002060"/>
                </a:solidFill>
                <a:latin typeface="Algerian" panose="04020705040A02060702" pitchFamily="82" charset="0"/>
              </a:rPr>
              <a:t>Bt. </a:t>
            </a:r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CYTO – 178</a:t>
            </a:r>
          </a:p>
          <a:p>
            <a:pPr algn="ctr" eaLnBrk="1" hangingPunct="1">
              <a:defRPr/>
            </a:pPr>
            <a:endParaRPr lang="en-US" b="1" dirty="0">
              <a:solidFill>
                <a:srgbClr val="002060"/>
              </a:solidFill>
              <a:latin typeface="Times New Roman MT Extra Bold" pitchFamily="18" charset="0"/>
            </a:endParaRPr>
          </a:p>
        </p:txBody>
      </p:sp>
      <p:pic>
        <p:nvPicPr>
          <p:cNvPr id="6149" name="Picture 2" descr="DSC_0057"/>
          <p:cNvPicPr>
            <a:picLocks noChangeAspect="1" noChangeArrowheads="1"/>
          </p:cNvPicPr>
          <p:nvPr/>
        </p:nvPicPr>
        <p:blipFill>
          <a:blip r:embed="rId2"/>
          <a:srcRect l="25888" t="30000" r="47514"/>
          <a:stretch>
            <a:fillRect/>
          </a:stretch>
        </p:blipFill>
        <p:spPr bwMode="auto">
          <a:xfrm>
            <a:off x="0" y="38099"/>
            <a:ext cx="4800600" cy="6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83">
            <a:extLst>
              <a:ext uri="{FF2B5EF4-FFF2-40B4-BE49-F238E27FC236}">
                <a16:creationId xmlns:a16="http://schemas.microsoft.com/office/drawing/2014/main" id="{113787C9-7210-43EB-A905-BF57F0EAA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80143"/>
              </p:ext>
            </p:extLst>
          </p:nvPr>
        </p:nvGraphicFramePr>
        <p:xfrm>
          <a:off x="4943060" y="4136887"/>
          <a:ext cx="7129670" cy="2616959"/>
        </p:xfrm>
        <a:graphic>
          <a:graphicData uri="http://schemas.openxmlformats.org/drawingml/2006/table">
            <a:tbl>
              <a:tblPr/>
              <a:tblGrid>
                <a:gridCol w="167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26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 ha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GOT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Staple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Length (mm)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Micronaire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(µg/inch)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tppsi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28.1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105.5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67F8663-2C84-42BB-9C32-F5C6069E8F56}"/>
              </a:ext>
            </a:extLst>
          </p:cNvPr>
          <p:cNvSpPr/>
          <p:nvPr/>
        </p:nvSpPr>
        <p:spPr>
          <a:xfrm>
            <a:off x="5049079" y="2136339"/>
            <a:ext cx="7023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 MT Extra Bold" pitchFamily="18" charset="0"/>
              </a:rPr>
              <a:t>High yielding &amp;Virus tolerant Variety</a:t>
            </a:r>
            <a:endParaRPr lang="en-US" sz="3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460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4A651C5-093A-4DFE-920B-B876DB3D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497" y="70155"/>
            <a:ext cx="6344477" cy="16619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i="1" dirty="0">
              <a:solidFill>
                <a:schemeClr val="bg1">
                  <a:lumMod val="50000"/>
                </a:schemeClr>
              </a:solidFill>
              <a:latin typeface="Algerian" panose="04020705040A02060702" pitchFamily="82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i="1" dirty="0">
                <a:solidFill>
                  <a:srgbClr val="002060"/>
                </a:solidFill>
                <a:latin typeface="Algerian" panose="04020705040A02060702" pitchFamily="82" charset="0"/>
                <a:cs typeface="Arial" pitchFamily="34" charset="0"/>
              </a:rPr>
              <a:t>Bt</a:t>
            </a:r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  <a:cs typeface="Arial" pitchFamily="34" charset="0"/>
              </a:rPr>
              <a:t>. Cyto-179</a:t>
            </a:r>
          </a:p>
          <a:p>
            <a:pPr algn="ctr"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Algerian" panose="04020705040A02060702" pitchFamily="82" charset="0"/>
              <a:cs typeface="Arial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6D7A19-EFFC-45AF-B024-40D447FC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62177"/>
              </p:ext>
            </p:extLst>
          </p:nvPr>
        </p:nvGraphicFramePr>
        <p:xfrm>
          <a:off x="5188226" y="4227443"/>
          <a:ext cx="6911008" cy="2533897"/>
        </p:xfrm>
        <a:graphic>
          <a:graphicData uri="http://schemas.openxmlformats.org/drawingml/2006/table">
            <a:tbl>
              <a:tblPr/>
              <a:tblGrid>
                <a:gridCol w="144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0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Yield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 ha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(%age)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length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Fineness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µ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inch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tppsi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3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107.6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E69B26-0770-445B-BF30-3D2CDBEE60EC}"/>
              </a:ext>
            </a:extLst>
          </p:cNvPr>
          <p:cNvSpPr/>
          <p:nvPr/>
        </p:nvSpPr>
        <p:spPr>
          <a:xfrm>
            <a:off x="5797827" y="2202599"/>
            <a:ext cx="5877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 MT Extra Bold" pitchFamily="18" charset="0"/>
              </a:rPr>
              <a:t>High yielding &amp; drought tolerant Variety </a:t>
            </a:r>
          </a:p>
        </p:txBody>
      </p:sp>
      <p:pic>
        <p:nvPicPr>
          <p:cNvPr id="4" name="Picture 3" descr="A close up of food&#10;&#10;Description generated with high confidence">
            <a:extLst>
              <a:ext uri="{FF2B5EF4-FFF2-40B4-BE49-F238E27FC236}">
                <a16:creationId xmlns:a16="http://schemas.microsoft.com/office/drawing/2014/main" id="{B3C7100A-09D6-45E4-A1F2-6C269B9AD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39757"/>
            <a:ext cx="5002696" cy="6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194</Words>
  <Application>Microsoft Office PowerPoint</Application>
  <PresentationFormat>Widescreen</PresentationFormat>
  <Paragraphs>100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Times New Roman</vt:lpstr>
      <vt:lpstr>Times New Roman MT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Ashraf</dc:creator>
  <cp:lastModifiedBy>Farzana Ashraf</cp:lastModifiedBy>
  <cp:revision>8</cp:revision>
  <dcterms:created xsi:type="dcterms:W3CDTF">2019-10-01T11:19:06Z</dcterms:created>
  <dcterms:modified xsi:type="dcterms:W3CDTF">2019-12-06T10:56:18Z</dcterms:modified>
</cp:coreProperties>
</file>